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301" r:id="rId2"/>
    <p:sldId id="302" r:id="rId3"/>
    <p:sldId id="303" r:id="rId4"/>
    <p:sldId id="304" r:id="rId5"/>
  </p:sldIdLst>
  <p:sldSz cx="9144000" cy="6858000" type="screen4x3"/>
  <p:notesSz cx="6805613" cy="99441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0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09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E5C44-7801-4C37-99D7-2F013F50FEBA}" type="datetimeFigureOut">
              <a:rPr lang="nl-NL" smtClean="0"/>
              <a:t>12-03-2018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2335C-DF51-400D-BBAA-368AA79195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220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4C638-F8B2-4216-A0F2-DAEA885B5D88}" type="datetimeFigureOut">
              <a:rPr lang="nl-NL" smtClean="0"/>
              <a:t>12-03-2018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F528D-AD54-46E6-AC7E-9210E9020A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63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i="0" dirty="0">
              <a:latin typeface="Calibri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B4139820-C92B-6F42-8971-2F226C44D859}" type="slidenum">
              <a:rPr lang="nl-NL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i="0" dirty="0">
              <a:latin typeface="Calibri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B4139820-C92B-6F42-8971-2F226C44D859}" type="slidenum">
              <a:rPr lang="nl-NL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b="1" i="0" dirty="0" smtClean="0">
                <a:latin typeface="Calibri" charset="0"/>
              </a:rPr>
              <a:t>Effectiviteit in</a:t>
            </a:r>
            <a:r>
              <a:rPr lang="nl-NL" b="1" i="0" baseline="0" dirty="0" smtClean="0">
                <a:latin typeface="Calibri" charset="0"/>
              </a:rPr>
              <a:t> Samenhang:</a:t>
            </a:r>
            <a:endParaRPr lang="nl-NL" b="1" i="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i="0" dirty="0" smtClean="0">
                <a:latin typeface="Calibri" charset="0"/>
              </a:rPr>
              <a:t>BEGRENZING &amp; INTEGRALITEIT</a:t>
            </a:r>
            <a:r>
              <a:rPr lang="nl-NL" i="0" baseline="0" dirty="0" smtClean="0">
                <a:latin typeface="Calibri" charset="0"/>
              </a:rPr>
              <a:t> </a:t>
            </a:r>
            <a:r>
              <a:rPr lang="nl-NL" i="0" dirty="0" smtClean="0">
                <a:latin typeface="Calibri" charset="0"/>
              </a:rPr>
              <a:t>VAN HET VERKAVELINGSPLAN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VERBETERING VERKAVELINGSSTRUCTUUR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AANTAL DEELNEMERS</a:t>
            </a:r>
          </a:p>
          <a:p>
            <a:pPr eaLnBrk="1" hangingPunct="1">
              <a:spcBef>
                <a:spcPct val="0"/>
              </a:spcBef>
            </a:pPr>
            <a:endParaRPr lang="nl-NL" i="0" baseline="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b="1" i="0" baseline="0" dirty="0" smtClean="0">
                <a:latin typeface="Calibri" charset="0"/>
              </a:rPr>
              <a:t>Haalbaarheid:</a:t>
            </a:r>
            <a:endParaRPr lang="nl-NL" b="1" i="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i="0" dirty="0" smtClean="0">
                <a:latin typeface="Calibri" charset="0"/>
              </a:rPr>
              <a:t>ERVARING PROJECTLEIDER</a:t>
            </a:r>
          </a:p>
          <a:p>
            <a:pPr eaLnBrk="1" hangingPunct="1">
              <a:spcBef>
                <a:spcPct val="0"/>
              </a:spcBef>
            </a:pPr>
            <a:r>
              <a:rPr lang="nl-NL" i="0" dirty="0" smtClean="0">
                <a:latin typeface="Calibri" charset="0"/>
              </a:rPr>
              <a:t>KWALITEIT</a:t>
            </a:r>
            <a:r>
              <a:rPr lang="nl-NL" i="0" baseline="0" dirty="0" smtClean="0">
                <a:latin typeface="Calibri" charset="0"/>
              </a:rPr>
              <a:t> PLAN (REALISME/ RELEVANTE PARTIJEN/ PLANNING/ RISICO’S)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DRAAGVLAK</a:t>
            </a:r>
          </a:p>
          <a:p>
            <a:pPr eaLnBrk="1" hangingPunct="1">
              <a:spcBef>
                <a:spcPct val="0"/>
              </a:spcBef>
            </a:pPr>
            <a:endParaRPr lang="nl-NL" i="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b="1" i="0" dirty="0" smtClean="0">
                <a:latin typeface="Calibri" charset="0"/>
              </a:rPr>
              <a:t>Urgentie:</a:t>
            </a:r>
            <a:endParaRPr lang="nl-NL" b="1" i="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i="0" dirty="0" smtClean="0">
                <a:latin typeface="Calibri" charset="0"/>
              </a:rPr>
              <a:t>WERKINGSGEBIED FLEVOLAND EN BELEIDSAMBITIES</a:t>
            </a:r>
          </a:p>
          <a:p>
            <a:pPr eaLnBrk="1" hangingPunct="1">
              <a:spcBef>
                <a:spcPct val="0"/>
              </a:spcBef>
            </a:pPr>
            <a:r>
              <a:rPr lang="nl-NL" i="0" dirty="0" smtClean="0">
                <a:latin typeface="Calibri" charset="0"/>
              </a:rPr>
              <a:t>INTEGRALE</a:t>
            </a:r>
            <a:r>
              <a:rPr lang="nl-NL" i="0" baseline="0" dirty="0" smtClean="0">
                <a:latin typeface="Calibri" charset="0"/>
              </a:rPr>
              <a:t> SAMENWERKING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MAATSCHAPPELIJKE DOELEN</a:t>
            </a:r>
          </a:p>
          <a:p>
            <a:pPr eaLnBrk="1" hangingPunct="1">
              <a:spcBef>
                <a:spcPct val="0"/>
              </a:spcBef>
            </a:pPr>
            <a:endParaRPr lang="nl-NL" i="0" baseline="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b="1" i="0" baseline="0" dirty="0" smtClean="0">
                <a:latin typeface="Calibri" charset="0"/>
              </a:rPr>
              <a:t>Efficiëntie:</a:t>
            </a:r>
            <a:endParaRPr lang="nl-NL" b="1" i="0" baseline="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AANTOONBARE KENNIS WERKINGSGEBIED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AANTOONBARE KUNDE UITVOERBAARHEID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AANSPREKENDE RESULTATEN </a:t>
            </a:r>
          </a:p>
          <a:p>
            <a:pPr eaLnBrk="1" hangingPunct="1">
              <a:spcBef>
                <a:spcPct val="0"/>
              </a:spcBef>
            </a:pPr>
            <a:endParaRPr lang="nl-NL" i="0" dirty="0">
              <a:latin typeface="Calibri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B4139820-C92B-6F42-8971-2F226C44D859}" type="slidenum">
              <a:rPr lang="nl-NL">
                <a:solidFill>
                  <a:prstClr val="black"/>
                </a:solidFill>
              </a:rPr>
              <a:pPr/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i="0" dirty="0" smtClean="0">
                <a:latin typeface="Calibri" charset="0"/>
              </a:rPr>
              <a:t>DELPHY: NIEK</a:t>
            </a:r>
            <a:r>
              <a:rPr lang="nl-NL" i="0" baseline="0" dirty="0" smtClean="0">
                <a:latin typeface="Calibri" charset="0"/>
              </a:rPr>
              <a:t> VEDELAAR VOORSTELLEN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RVO BRUG: DE TECHNIEK BIJ HET INDIENEN</a:t>
            </a:r>
          </a:p>
          <a:p>
            <a:pPr eaLnBrk="1" hangingPunct="1">
              <a:spcBef>
                <a:spcPct val="0"/>
              </a:spcBef>
            </a:pPr>
            <a:r>
              <a:rPr lang="nl-NL" i="0" baseline="0" dirty="0" smtClean="0">
                <a:latin typeface="Calibri" charset="0"/>
              </a:rPr>
              <a:t>VOORSTELLEN CHRIS MEERE</a:t>
            </a:r>
            <a:endParaRPr lang="nl-NL" i="0" dirty="0">
              <a:latin typeface="Calibri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B4139820-C92B-6F42-8971-2F226C44D859}" type="slidenum">
              <a:rPr lang="nl-NL">
                <a:solidFill>
                  <a:prstClr val="black"/>
                </a:solidFill>
              </a:rPr>
              <a:pPr/>
              <a:t>4</a:t>
            </a:fld>
            <a:endParaRPr lang="nl-NL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C8889-47B7-FA4F-8426-CCA314BC3D5C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6A126-C908-D84C-8082-28C2E15F4F6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19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06B88-7948-E449-8E77-827C8A6A82DB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51845-8F65-294C-B14D-91AC5D63A88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27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F67EDD-8E10-384B-BAD4-F6EA7F8D42B3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7A671-7923-B744-BA6B-3CC2AE1227A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1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B80C9E-E053-0E4D-8914-6A4DBF323ED7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344AB-E2B2-8A40-883A-F1AF42DE319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93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AE106-6F32-9F45-A1BB-B1CB32FAD7F6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A3C06-650D-134B-92A3-A8BAFFAD2E9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23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D7C0D-460D-E94F-83CF-3AD71F2D9543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47408-AA30-514B-BDAA-924E5951457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5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88126F-263D-7B4C-B06A-C78393F87C6E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F4B56-8EB7-AD43-9E26-4E065731AAF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29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DD3FB-1B43-EC4E-AB82-A4040294F533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6AC3E-D511-5F4D-AF5A-4A6B571BB92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71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57D34-A9F2-4244-9929-C995A9EF4C37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5DA8E-7574-F34F-A585-F1738F980BF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27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BF05FF-0EEB-F043-80A3-1E2E1ED4A91F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0ABF0-952C-534D-8806-92E43896880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07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E4A31-04FB-EB4E-B333-3AF4DB5DA031}" type="datetimeFigureOut">
              <a:rPr lang="nl-NL"/>
              <a:pPr/>
              <a:t>12-03-2018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D0829-D235-6C43-85F3-83687E6013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8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A14188-7095-7A44-82E7-01D018AF40E1}" type="datetimeFigureOut">
              <a:rPr lang="nl-NL"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12-03-2018</a:t>
            </a:fld>
            <a:endParaRPr lang="nl-NL">
              <a:ea typeface="ＭＳ Ｐゴシック" charset="0"/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C22170-77A6-1D48-97B1-11CD837F7F94}" type="slidenum">
              <a:rPr lang="nl-NL">
                <a:ea typeface="ＭＳ Ｐゴシック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1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377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>
            <a:spLocks noChangeArrowheads="1"/>
          </p:cNvSpPr>
          <p:nvPr/>
        </p:nvSpPr>
        <p:spPr bwMode="auto">
          <a:xfrm>
            <a:off x="0" y="5753102"/>
            <a:ext cx="9144000" cy="1104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prstClr val="white"/>
              </a:solidFill>
              <a:ea typeface="ＭＳ Ｐゴシック" charset="0"/>
              <a:cs typeface="Arial" charset="0"/>
            </a:endParaRPr>
          </a:p>
        </p:txBody>
      </p:sp>
      <p:grpSp>
        <p:nvGrpSpPr>
          <p:cNvPr id="2051" name="Groep 2"/>
          <p:cNvGrpSpPr>
            <a:grpSpLocks/>
          </p:cNvGrpSpPr>
          <p:nvPr/>
        </p:nvGrpSpPr>
        <p:grpSpPr bwMode="auto">
          <a:xfrm>
            <a:off x="128591" y="5939369"/>
            <a:ext cx="8821737" cy="715433"/>
            <a:chOff x="128694" y="4454595"/>
            <a:chExt cx="8821525" cy="536235"/>
          </a:xfrm>
        </p:grpSpPr>
        <p:pic>
          <p:nvPicPr>
            <p:cNvPr id="20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845" y="4454595"/>
              <a:ext cx="1998310" cy="536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05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94" y="4454595"/>
              <a:ext cx="1813732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6" descr="Afbeeldingsresultaat voor logo europees landbouwfond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470" y="4454596"/>
              <a:ext cx="1707749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2" name="Titel 1"/>
          <p:cNvSpPr>
            <a:spLocks noGrp="1"/>
          </p:cNvSpPr>
          <p:nvPr>
            <p:ph type="ctrTitle"/>
          </p:nvPr>
        </p:nvSpPr>
        <p:spPr>
          <a:xfrm>
            <a:off x="517525" y="637119"/>
            <a:ext cx="7772400" cy="2240552"/>
          </a:xfrm>
        </p:spPr>
        <p:txBody>
          <a:bodyPr/>
          <a:lstStyle/>
          <a:p>
            <a:pPr eaLnBrk="1" hangingPunct="1"/>
            <a:r>
              <a:rPr lang="nl-NL" sz="4000" dirty="0" smtClean="0">
                <a:latin typeface="Calibri" charset="0"/>
              </a:rPr>
              <a:t>POP3 Maatregel 4 ‘Investeringen in infrastructuur voor de ontwikkeling, modernisering of aanpassing van landbouwbedrijven’ in Flevoland </a:t>
            </a:r>
            <a:endParaRPr lang="nl-NL" sz="4000" dirty="0">
              <a:latin typeface="Calibri" charset="0"/>
            </a:endParaRP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211173" y="3813984"/>
            <a:ext cx="6721662" cy="1752600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</a:rPr>
              <a:t>De grote lijn van deze Openstelling </a:t>
            </a:r>
          </a:p>
          <a:p>
            <a:pPr eaLnBrk="1" hangingPunct="1"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</a:rPr>
              <a:t>in 3 dia’s</a:t>
            </a:r>
          </a:p>
          <a:p>
            <a:pPr eaLnBrk="1" hangingPunct="1">
              <a:defRPr/>
            </a:pPr>
            <a:endParaRPr lang="nl-NL" dirty="0" smtClean="0">
              <a:solidFill>
                <a:schemeClr val="tx1"/>
              </a:solidFill>
              <a:ea typeface="+mn-ea"/>
            </a:endParaRPr>
          </a:p>
          <a:p>
            <a:pPr algn="l" eaLnBrk="1" hangingPunct="1">
              <a:defRPr/>
            </a:pPr>
            <a:endParaRPr lang="nl-NL" sz="2800" dirty="0" smtClean="0">
              <a:solidFill>
                <a:schemeClr val="tx1"/>
              </a:solidFill>
              <a:ea typeface="+mn-ea"/>
            </a:endParaRPr>
          </a:p>
          <a:p>
            <a:pPr algn="l" eaLnBrk="1" hangingPunct="1">
              <a:defRPr/>
            </a:pPr>
            <a:endParaRPr lang="nl-NL" sz="28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15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>
            <a:spLocks noChangeArrowheads="1"/>
          </p:cNvSpPr>
          <p:nvPr/>
        </p:nvSpPr>
        <p:spPr bwMode="auto">
          <a:xfrm>
            <a:off x="0" y="5753102"/>
            <a:ext cx="9144000" cy="1104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prstClr val="white"/>
              </a:solidFill>
              <a:ea typeface="ＭＳ Ｐゴシック" charset="0"/>
              <a:cs typeface="Arial" charset="0"/>
            </a:endParaRPr>
          </a:p>
        </p:txBody>
      </p:sp>
      <p:grpSp>
        <p:nvGrpSpPr>
          <p:cNvPr id="2051" name="Groep 2"/>
          <p:cNvGrpSpPr>
            <a:grpSpLocks/>
          </p:cNvGrpSpPr>
          <p:nvPr/>
        </p:nvGrpSpPr>
        <p:grpSpPr bwMode="auto">
          <a:xfrm>
            <a:off x="128591" y="5939369"/>
            <a:ext cx="8821737" cy="715433"/>
            <a:chOff x="128694" y="4454595"/>
            <a:chExt cx="8821525" cy="536235"/>
          </a:xfrm>
        </p:grpSpPr>
        <p:pic>
          <p:nvPicPr>
            <p:cNvPr id="20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845" y="4454595"/>
              <a:ext cx="1998310" cy="536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05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94" y="4454595"/>
              <a:ext cx="1813732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6" descr="Afbeeldingsresultaat voor logo europees landbouwfond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470" y="4454596"/>
              <a:ext cx="1707749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POP3 </a:t>
            </a:r>
            <a:r>
              <a:rPr lang="nl-NL" dirty="0" smtClean="0"/>
              <a:t>Maatregel 4 </a:t>
            </a:r>
            <a:r>
              <a:rPr lang="nl-NL" dirty="0"/>
              <a:t>in </a:t>
            </a:r>
            <a:r>
              <a:rPr lang="nl-NL" dirty="0" smtClean="0"/>
              <a:t>Flevoland 1/3</a:t>
            </a:r>
            <a:endParaRPr lang="nl-NL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2904565"/>
            <a:ext cx="8229600" cy="3221069"/>
          </a:xfrm>
        </p:spPr>
        <p:txBody>
          <a:bodyPr/>
          <a:lstStyle/>
          <a:p>
            <a:r>
              <a:rPr lang="nl-NL" dirty="0" smtClean="0"/>
              <a:t>1 integraal project gezocht voor Flevoland</a:t>
            </a:r>
          </a:p>
          <a:p>
            <a:r>
              <a:rPr lang="nl-NL" dirty="0" smtClean="0"/>
              <a:t>€ 2.060.000,- (ondergrens = bovengrens)</a:t>
            </a:r>
          </a:p>
          <a:p>
            <a:r>
              <a:rPr lang="nl-NL" dirty="0" smtClean="0"/>
              <a:t>Kavelverbetering max. € 1.250,- per ha.</a:t>
            </a:r>
          </a:p>
          <a:p>
            <a:r>
              <a:rPr lang="nl-NL" dirty="0" smtClean="0"/>
              <a:t>Indienen kan tussen 5 maart en 11 mei 17:00 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33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>
            <a:spLocks noChangeArrowheads="1"/>
          </p:cNvSpPr>
          <p:nvPr/>
        </p:nvSpPr>
        <p:spPr bwMode="auto">
          <a:xfrm>
            <a:off x="0" y="5753102"/>
            <a:ext cx="9144000" cy="1104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prstClr val="white"/>
              </a:solidFill>
              <a:ea typeface="ＭＳ Ｐゴシック" charset="0"/>
              <a:cs typeface="Arial" charset="0"/>
            </a:endParaRPr>
          </a:p>
        </p:txBody>
      </p:sp>
      <p:grpSp>
        <p:nvGrpSpPr>
          <p:cNvPr id="2051" name="Groep 2"/>
          <p:cNvGrpSpPr>
            <a:grpSpLocks/>
          </p:cNvGrpSpPr>
          <p:nvPr/>
        </p:nvGrpSpPr>
        <p:grpSpPr bwMode="auto">
          <a:xfrm>
            <a:off x="128591" y="5939369"/>
            <a:ext cx="8821737" cy="715433"/>
            <a:chOff x="128694" y="4454595"/>
            <a:chExt cx="8821525" cy="536235"/>
          </a:xfrm>
        </p:grpSpPr>
        <p:pic>
          <p:nvPicPr>
            <p:cNvPr id="20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845" y="4454595"/>
              <a:ext cx="1998310" cy="536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05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94" y="4454595"/>
              <a:ext cx="1813732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6" descr="Afbeeldingsresultaat voor logo europees landbouwfond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470" y="4454596"/>
              <a:ext cx="1707749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>
                <a:latin typeface="Calibri" charset="0"/>
              </a:rPr>
              <a:t>POP3 Maatregel 4 in Flevoland 2/3</a:t>
            </a:r>
            <a:endParaRPr lang="nl-NL" dirty="0">
              <a:latin typeface="Calibri" charset="0"/>
            </a:endParaRPr>
          </a:p>
        </p:txBody>
      </p:sp>
      <p:sp>
        <p:nvSpPr>
          <p:cNvPr id="5" name="Ondertite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>
              <a:solidFill>
                <a:schemeClr val="tx1"/>
              </a:solidFill>
              <a:ea typeface="+mn-ea"/>
            </a:endParaRPr>
          </a:p>
          <a:p>
            <a:pPr marL="0" indent="0" algn="l" eaLnBrk="1" hangingPunct="1">
              <a:buNone/>
              <a:defRPr/>
            </a:pPr>
            <a:r>
              <a:rPr lang="nl-NL" sz="2800" dirty="0" smtClean="0">
                <a:ea typeface="+mn-ea"/>
              </a:rPr>
              <a:t>Selectie aan hand van volgende criteria:</a:t>
            </a:r>
          </a:p>
          <a:p>
            <a:pPr algn="l" eaLnBrk="1" hangingPunct="1">
              <a:defRPr/>
            </a:pPr>
            <a:r>
              <a:rPr lang="nl-NL" sz="2800" dirty="0" smtClean="0">
                <a:solidFill>
                  <a:schemeClr val="tx1"/>
                </a:solidFill>
                <a:ea typeface="+mn-ea"/>
              </a:rPr>
              <a:t>EFFECTIVITEIT</a:t>
            </a:r>
          </a:p>
          <a:p>
            <a:pPr algn="l" eaLnBrk="1" hangingPunct="1">
              <a:defRPr/>
            </a:pPr>
            <a:r>
              <a:rPr lang="nl-NL" sz="2800" dirty="0" smtClean="0">
                <a:ea typeface="+mn-ea"/>
              </a:rPr>
              <a:t>HAALBAARHEID</a:t>
            </a:r>
          </a:p>
          <a:p>
            <a:pPr algn="l" eaLnBrk="1" hangingPunct="1">
              <a:defRPr/>
            </a:pPr>
            <a:r>
              <a:rPr lang="nl-NL" sz="2800" dirty="0" smtClean="0">
                <a:solidFill>
                  <a:schemeClr val="tx1"/>
                </a:solidFill>
                <a:ea typeface="+mn-ea"/>
              </a:rPr>
              <a:t>URGENTIE</a:t>
            </a:r>
          </a:p>
          <a:p>
            <a:pPr algn="l" eaLnBrk="1" hangingPunct="1">
              <a:defRPr/>
            </a:pPr>
            <a:r>
              <a:rPr lang="nl-NL" sz="2800" dirty="0" smtClean="0">
                <a:ea typeface="+mn-ea"/>
              </a:rPr>
              <a:t>EFFICIËNTIE</a:t>
            </a:r>
            <a:endParaRPr lang="nl-NL" sz="2800" dirty="0" smtClean="0">
              <a:solidFill>
                <a:schemeClr val="tx1"/>
              </a:solidFill>
              <a:ea typeface="+mn-ea"/>
            </a:endParaRPr>
          </a:p>
          <a:p>
            <a:pPr algn="l" eaLnBrk="1" hangingPunct="1">
              <a:defRPr/>
            </a:pPr>
            <a:endParaRPr lang="nl-NL" sz="28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76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>
            <a:spLocks noChangeArrowheads="1"/>
          </p:cNvSpPr>
          <p:nvPr/>
        </p:nvSpPr>
        <p:spPr bwMode="auto">
          <a:xfrm>
            <a:off x="0" y="5753102"/>
            <a:ext cx="9144000" cy="1104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prstClr val="white"/>
              </a:solidFill>
              <a:ea typeface="ＭＳ Ｐゴシック" charset="0"/>
              <a:cs typeface="Arial" charset="0"/>
            </a:endParaRPr>
          </a:p>
        </p:txBody>
      </p:sp>
      <p:grpSp>
        <p:nvGrpSpPr>
          <p:cNvPr id="2051" name="Groep 2"/>
          <p:cNvGrpSpPr>
            <a:grpSpLocks/>
          </p:cNvGrpSpPr>
          <p:nvPr/>
        </p:nvGrpSpPr>
        <p:grpSpPr bwMode="auto">
          <a:xfrm>
            <a:off x="128591" y="5939369"/>
            <a:ext cx="8821737" cy="715433"/>
            <a:chOff x="128694" y="4454595"/>
            <a:chExt cx="8821525" cy="536235"/>
          </a:xfrm>
        </p:grpSpPr>
        <p:pic>
          <p:nvPicPr>
            <p:cNvPr id="205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845" y="4454595"/>
              <a:ext cx="1998310" cy="536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205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94" y="4454595"/>
              <a:ext cx="1813732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6" descr="Afbeeldingsresultaat voor logo europees landbouwfonds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470" y="4454596"/>
              <a:ext cx="1707749" cy="53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>
                <a:latin typeface="Calibri" charset="0"/>
              </a:rPr>
              <a:t>POP3 Maatregel 4 in Flevoland 3/3</a:t>
            </a:r>
            <a:endParaRPr lang="nl-NL" dirty="0">
              <a:latin typeface="Calibri" charset="0"/>
            </a:endParaRPr>
          </a:p>
        </p:txBody>
      </p:sp>
      <p:sp>
        <p:nvSpPr>
          <p:cNvPr id="5" name="Ondertite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</a:rPr>
              <a:t>Aanvraag, tips uit de praktijk:</a:t>
            </a:r>
          </a:p>
          <a:p>
            <a:pPr eaLnBrk="1" hangingPunct="1">
              <a:defRPr/>
            </a:pPr>
            <a:r>
              <a:rPr lang="nl-NL" dirty="0" smtClean="0">
                <a:solidFill>
                  <a:schemeClr val="tx1"/>
                </a:solidFill>
                <a:ea typeface="+mn-ea"/>
              </a:rPr>
              <a:t>Wees compleet en sluit aan bij RVO systematiek (gebruik FORMATS POP3-site)</a:t>
            </a:r>
          </a:p>
          <a:p>
            <a:pPr eaLnBrk="1" hangingPunct="1">
              <a:defRPr/>
            </a:pPr>
            <a:r>
              <a:rPr lang="nl-NL" dirty="0" smtClean="0">
                <a:ea typeface="+mn-ea"/>
              </a:rPr>
              <a:t>Begin tijdig en dien tijdig in </a:t>
            </a:r>
          </a:p>
          <a:p>
            <a:pPr eaLnBrk="1" hangingPunct="1">
              <a:defRPr/>
            </a:pPr>
            <a:r>
              <a:rPr lang="nl-NL" dirty="0" smtClean="0">
                <a:ea typeface="+mn-ea"/>
              </a:rPr>
              <a:t>Bij vragen win advies in (bijv. </a:t>
            </a:r>
            <a:r>
              <a:rPr lang="nl-NL" dirty="0" err="1" smtClean="0">
                <a:ea typeface="+mn-ea"/>
              </a:rPr>
              <a:t>Delphy</a:t>
            </a:r>
            <a:r>
              <a:rPr lang="nl-NL" dirty="0" smtClean="0">
                <a:ea typeface="+mn-ea"/>
              </a:rPr>
              <a:t>)</a:t>
            </a:r>
            <a:endParaRPr lang="nl-NL" dirty="0" smtClean="0">
              <a:solidFill>
                <a:schemeClr val="tx1"/>
              </a:solidFill>
              <a:ea typeface="+mn-ea"/>
            </a:endParaRPr>
          </a:p>
          <a:p>
            <a:pPr algn="l" eaLnBrk="1" hangingPunct="1">
              <a:defRPr/>
            </a:pPr>
            <a:endParaRPr lang="nl-NL" sz="2800" dirty="0" smtClean="0">
              <a:solidFill>
                <a:schemeClr val="tx1"/>
              </a:solidFill>
              <a:ea typeface="+mn-ea"/>
            </a:endParaRPr>
          </a:p>
          <a:p>
            <a:pPr marL="0" indent="0" algn="l" eaLnBrk="1" hangingPunct="1">
              <a:buNone/>
              <a:defRPr/>
            </a:pPr>
            <a:endParaRPr lang="nl-NL" sz="28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376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BASIS Powerpoint" id="{A89C9A10-A4CF-5A49-92CF-3207E923AF8A}" vid="{B686DB55-0803-BE4C-83F9-D0C57C79730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1937</TotalTime>
  <Words>196</Words>
  <Application>Microsoft Office PowerPoint</Application>
  <PresentationFormat>Diavoorstelling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2_blank</vt:lpstr>
      <vt:lpstr>POP3 Maatregel 4 ‘Investeringen in infrastructuur voor de ontwikkeling, modernisering of aanpassing van landbouwbedrijven’ in Flevoland </vt:lpstr>
      <vt:lpstr>POP3 Maatregel 4 in Flevoland 1/3</vt:lpstr>
      <vt:lpstr>POP3 Maatregel 4 in Flevoland 2/3</vt:lpstr>
      <vt:lpstr>POP3 Maatregel 4 in Flevoland 3/3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Frank van Heest</dc:creator>
  <cp:lastModifiedBy>Andreas Vlasman</cp:lastModifiedBy>
  <cp:revision>94</cp:revision>
  <cp:lastPrinted>2018-03-12T12:50:25Z</cp:lastPrinted>
  <dcterms:created xsi:type="dcterms:W3CDTF">2016-10-11T13:51:17Z</dcterms:created>
  <dcterms:modified xsi:type="dcterms:W3CDTF">2018-03-12T15:27:32Z</dcterms:modified>
</cp:coreProperties>
</file>